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6057"/>
            <a:ext cx="7300535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independent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time, the average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350" i="1" spc="16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either the ∆-connected load or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Y-connected load is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/3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4484354"/>
            <a:ext cx="6870776" cy="422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8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phase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phase current with magnitudes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i="1" spc="7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  <a:p>
            <a:pPr marL="5917438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9400" y="4553584"/>
            <a:ext cx="2350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73605" y="4553584"/>
            <a:ext cx="2350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952490" y="456120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4688570"/>
            <a:ext cx="696463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respectively. The total average power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sum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average powers in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phases: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5414127"/>
            <a:ext cx="7454521" cy="483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Y-connected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load,</a:t>
            </a:r>
            <a:r>
              <a:rPr sz="14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7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6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DEAKN+Cambria Math"/>
                <a:cs typeface="IDEAKN+Cambria Math"/>
              </a:rPr>
              <a:t>푉</a:t>
            </a:r>
            <a:r>
              <a:rPr sz="1400" spc="532">
                <a:solidFill>
                  <a:srgbClr val="000000"/>
                </a:solidFill>
                <a:latin typeface="IDEAKN+Cambria Math"/>
                <a:cs typeface="IDEAKN+Cambria Math"/>
              </a:rPr>
              <a:t> </a:t>
            </a:r>
            <a:r>
              <a:rPr sz="1400">
                <a:solidFill>
                  <a:srgbClr val="000000"/>
                </a:solidFill>
                <a:latin typeface="IDEAKN+Cambria Math"/>
                <a:cs typeface="IDEAKN+Cambria Math"/>
              </a:rPr>
              <a:t>=</a:t>
            </a:r>
            <a:r>
              <a:rPr sz="1400" spc="388">
                <a:solidFill>
                  <a:srgbClr val="000000"/>
                </a:solidFill>
                <a:latin typeface="IDEAKN+Cambria Math"/>
                <a:cs typeface="IDEAKN+Cambria Math"/>
              </a:rPr>
              <a:t> </a:t>
            </a:r>
            <a:r>
              <a:rPr sz="1400">
                <a:solidFill>
                  <a:srgbClr val="000000"/>
                </a:solidFill>
                <a:latin typeface="IDEAKN+Cambria Math"/>
                <a:cs typeface="IDEAKN+Cambria Math"/>
              </a:rPr>
              <a:t>√3 푉</a:t>
            </a:r>
            <a:r>
              <a:rPr sz="1400" spc="640">
                <a:solidFill>
                  <a:srgbClr val="000000"/>
                </a:solidFill>
                <a:latin typeface="IDEAKN+Cambria Math"/>
                <a:cs typeface="IDEAK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whereas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∆-connected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load,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DEAKN+Cambria Math"/>
                <a:cs typeface="IDEAKN+Cambria Math"/>
              </a:rPr>
              <a:t>퐼</a:t>
            </a:r>
            <a:r>
              <a:rPr sz="1400" spc="625">
                <a:solidFill>
                  <a:srgbClr val="000000"/>
                </a:solidFill>
                <a:latin typeface="IDEAKN+Cambria Math"/>
                <a:cs typeface="IDEAKN+Cambria Math"/>
              </a:rPr>
              <a:t> </a:t>
            </a:r>
            <a:r>
              <a:rPr sz="1400">
                <a:solidFill>
                  <a:srgbClr val="000000"/>
                </a:solidFill>
                <a:latin typeface="IDEAKN+Cambria Math"/>
                <a:cs typeface="IDEAKN+Cambria Math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86279" y="5501512"/>
            <a:ext cx="2350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859658" y="550151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380866" y="5499938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DEAKN+Cambria Math"/>
                <a:cs typeface="IDEAKN+Cambria Math"/>
              </a:rPr>
              <a:t>퐿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057777" y="5499938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DEAKN+Cambria Math"/>
                <a:cs typeface="IDEAKN+Cambria Math"/>
              </a:rPr>
              <a:t>푝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760464" y="5499938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DEAKN+Cambria Math"/>
                <a:cs typeface="IDEAKN+Cambria Math"/>
              </a:rPr>
              <a:t>퐿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80644" y="5667111"/>
            <a:ext cx="7408612" cy="483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DEAKN+Cambria Math"/>
                <a:cs typeface="IDEAKN+Cambria Math"/>
              </a:rPr>
              <a:t>√3 퐼</a:t>
            </a:r>
            <a:r>
              <a:rPr sz="1400" spc="289">
                <a:solidFill>
                  <a:srgbClr val="000000"/>
                </a:solidFill>
                <a:latin typeface="IDEAKN+Cambria Math"/>
                <a:cs typeface="IDEAK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DEAKN+Cambria Math"/>
                <a:cs typeface="IDEAKN+Cambria Math"/>
              </a:rPr>
              <a:t>푉</a:t>
            </a:r>
            <a:r>
              <a:rPr sz="1400" spc="519">
                <a:solidFill>
                  <a:srgbClr val="000000"/>
                </a:solidFill>
                <a:latin typeface="IDEAKN+Cambria Math"/>
                <a:cs typeface="IDEAKN+Cambria Math"/>
              </a:rPr>
              <a:t> </a:t>
            </a:r>
            <a:r>
              <a:rPr sz="1400">
                <a:solidFill>
                  <a:srgbClr val="000000"/>
                </a:solidFill>
                <a:latin typeface="IDEAKN+Cambria Math"/>
                <a:cs typeface="IDEAKN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IDEAKN+Cambria Math"/>
                <a:cs typeface="IDEAKN+Cambria Math"/>
              </a:rPr>
              <a:t> </a:t>
            </a:r>
            <a:r>
              <a:rPr sz="1400">
                <a:solidFill>
                  <a:srgbClr val="000000"/>
                </a:solidFill>
                <a:latin typeface="IDEAKN+Cambria Math"/>
                <a:cs typeface="IDEAKN+Cambria Math"/>
              </a:rPr>
              <a:t>푉</a:t>
            </a:r>
            <a:r>
              <a:rPr sz="1400" spc="63">
                <a:solidFill>
                  <a:srgbClr val="000000"/>
                </a:solidFill>
                <a:latin typeface="IDEAKN+Cambria Math"/>
                <a:cs typeface="IDEAKN+Cambria Math"/>
              </a:rPr>
              <a:t> </a:t>
            </a:r>
            <a:r>
              <a:rPr sz="1400">
                <a:solidFill>
                  <a:srgbClr val="000000"/>
                </a:solidFill>
                <a:latin typeface="IDEAKN+Cambria Math"/>
                <a:cs typeface="IDEAKN+Cambria Math"/>
              </a:rPr>
              <a:t>.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4.10)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applies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Y-connected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∆-connected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loads.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93368" y="5752922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DEAKN+Cambria Math"/>
                <a:cs typeface="IDEAKN+Cambria Math"/>
              </a:rPr>
              <a:t>푝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345946" y="5752922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DEAKN+Cambria Math"/>
                <a:cs typeface="IDEAKN+Cambria Math"/>
              </a:rPr>
              <a:t>퐿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766570" y="5752922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DEAKN+Cambria Math"/>
                <a:cs typeface="IDEAKN+Cambria Math"/>
              </a:rPr>
              <a:t>푝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5901928"/>
            <a:ext cx="297454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Similarly, the total reactive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is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6430756"/>
            <a:ext cx="251543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 total complex power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7816205"/>
            <a:ext cx="739675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 </a:t>
            </a:r>
            <a:r>
              <a:rPr sz="1400">
                <a:solidFill>
                  <a:srgbClr val="000000"/>
                </a:solidFill>
                <a:latin typeface="IDEAKN+Cambria Math"/>
                <a:cs typeface="IDEAKN+Cambria Math"/>
              </a:rPr>
              <a:t>푍</a:t>
            </a:r>
            <a:r>
              <a:rPr sz="1400" spc="734">
                <a:solidFill>
                  <a:srgbClr val="000000"/>
                </a:solidFill>
                <a:latin typeface="IDEAKN+Cambria Math"/>
                <a:cs typeface="IDEAKN+Cambria Math"/>
              </a:rPr>
              <a:t> </a:t>
            </a:r>
            <a:r>
              <a:rPr sz="1400">
                <a:solidFill>
                  <a:srgbClr val="000000"/>
                </a:solidFill>
                <a:latin typeface="IDEAKN+Cambria Math"/>
                <a:cs typeface="IDEAK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IDEAKN+Cambria Math"/>
                <a:cs typeface="IDEAKN+Cambria Math"/>
              </a:rPr>
              <a:t> </a:t>
            </a:r>
            <a:r>
              <a:rPr sz="1400">
                <a:solidFill>
                  <a:srgbClr val="000000"/>
                </a:solidFill>
                <a:latin typeface="IDEAKN+Cambria Math"/>
                <a:cs typeface="IDEAKN+Cambria Math"/>
              </a:rPr>
              <a:t>푍</a:t>
            </a:r>
            <a:r>
              <a:rPr sz="1400" spc="350">
                <a:solidFill>
                  <a:srgbClr val="000000"/>
                </a:solidFill>
                <a:latin typeface="IDEAKN+Cambria Math"/>
                <a:cs typeface="IDEAKN+Cambria Math"/>
              </a:rPr>
              <a:t> </a:t>
            </a:r>
            <a:r>
              <a:rPr sz="1400">
                <a:solidFill>
                  <a:srgbClr val="000000"/>
                </a:solidFill>
                <a:latin typeface="IDEAKN+Cambria Math"/>
                <a:cs typeface="IDEAKN+Cambria Math"/>
              </a:rPr>
              <a:t>∠휃</a:t>
            </a:r>
            <a:r>
              <a:rPr sz="1400" spc="77">
                <a:solidFill>
                  <a:srgbClr val="000000"/>
                </a:solidFill>
                <a:latin typeface="IDEAKN+Cambria Math"/>
                <a:cs typeface="IDEAK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impedance per phase. 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>
                <a:solidFill>
                  <a:srgbClr val="000000"/>
                </a:solidFill>
                <a:latin typeface="IDEAKN+Cambria Math"/>
                <a:cs typeface="IDEAKN+Cambria Math"/>
              </a:rPr>
              <a:t>푍</a:t>
            </a:r>
            <a:r>
              <a:rPr sz="1400" spc="698">
                <a:solidFill>
                  <a:srgbClr val="000000"/>
                </a:solidFill>
                <a:latin typeface="IDEAKN+Cambria Math"/>
                <a:cs typeface="IDEAK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could be </a:t>
            </a:r>
            <a:r>
              <a:rPr sz="1400">
                <a:solidFill>
                  <a:srgbClr val="000000"/>
                </a:solidFill>
                <a:latin typeface="IDEAKN+Cambria Math"/>
                <a:cs typeface="IDEAKN+Cambria Math"/>
              </a:rPr>
              <a:t>푍</a:t>
            </a:r>
            <a:r>
              <a:rPr sz="1400" spc="698">
                <a:solidFill>
                  <a:srgbClr val="000000"/>
                </a:solidFill>
                <a:latin typeface="IDEAKN+Cambria Math"/>
                <a:cs typeface="IDEAK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DEAKN+Cambria Math"/>
                <a:cs typeface="IDEAKN+Cambria Math"/>
              </a:rPr>
              <a:t>푍</a:t>
            </a:r>
            <a:r>
              <a:rPr sz="1400" spc="301">
                <a:solidFill>
                  <a:srgbClr val="000000"/>
                </a:solidFill>
                <a:latin typeface="IDEAKN+Cambria Math"/>
                <a:cs typeface="IDEAK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). Alternatively,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60068" y="7902016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DEAKN+Cambria Math"/>
                <a:cs typeface="IDEAKN+Cambria Math"/>
              </a:rPr>
              <a:t>푝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580641" y="7902016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DEAKN+Cambria Math"/>
                <a:cs typeface="IDEAKN+Cambria Math"/>
              </a:rPr>
              <a:t>푝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450969" y="7902016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DEAKN+Cambria Math"/>
                <a:cs typeface="IDEAKN+Cambria Math"/>
              </a:rPr>
              <a:t>푝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336794" y="7902016"/>
            <a:ext cx="26949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DEAKN+Cambria Math"/>
                <a:cs typeface="IDEAKN+Cambria Math"/>
              </a:rPr>
              <a:t>푌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761990" y="7902016"/>
            <a:ext cx="26585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DEAKN+Cambria Math"/>
                <a:cs typeface="IDEAKN+Cambria Math"/>
              </a:rPr>
              <a:t>∆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8082772"/>
            <a:ext cx="215863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 write Eq.(4.12) as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9090517"/>
            <a:ext cx="745445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Remember</a:t>
            </a:r>
            <a:r>
              <a:rPr sz="140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b="1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b="1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7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7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rms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θ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angle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853438" y="9159747"/>
            <a:ext cx="2350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098801" y="9159747"/>
            <a:ext cx="2350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402458" y="9159747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943479" y="9159747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9296206"/>
            <a:ext cx="7457246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 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angle between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major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advantage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systems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distribution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three-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uses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lesser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amount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wire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single-phase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21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7809976"/>
            <a:ext cx="7451350" cy="883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H.W.10:</a:t>
            </a:r>
            <a:r>
              <a:rPr sz="1400" b="1" spc="1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 circuit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shown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real power absorbed by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load.</a:t>
            </a:r>
          </a:p>
          <a:p>
            <a:pPr marL="0" marR="0">
              <a:lnSpc>
                <a:spcPts val="1554"/>
              </a:lnSpc>
              <a:spcBef>
                <a:spcPts val="125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30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6057"/>
            <a:ext cx="745405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9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absorbed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00" b="1" i="1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compare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cases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40840" y="1415288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85921" y="1415288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1550273"/>
            <a:ext cx="7455493" cy="67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wires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material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(e.g.,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copper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resistivity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ρ),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length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HSLUM+Cambria Math"/>
                <a:cs typeface="QHSLUM+Cambria Math"/>
              </a:rPr>
              <a:t>ℓ,</a:t>
            </a:r>
            <a:r>
              <a:rPr sz="1400" spc="-14">
                <a:solidFill>
                  <a:srgbClr val="000000"/>
                </a:solidFill>
                <a:latin typeface="QHSLUM+Cambria Math"/>
                <a:cs typeface="QHSLUM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loads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resistive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(i.e.,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unity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factor).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two-wire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single-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909951" y="1944065"/>
            <a:ext cx="307794" cy="528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10" baseline="25500">
                <a:solidFill>
                  <a:srgbClr val="000000"/>
                </a:solidFill>
                <a:latin typeface="QHSLUM+Cambria Math"/>
                <a:cs typeface="QHSLUM+Cambria Math"/>
              </a:rPr>
              <a:t>푃</a:t>
            </a:r>
            <a:r>
              <a:rPr sz="800">
                <a:solidFill>
                  <a:srgbClr val="000000"/>
                </a:solidFill>
                <a:latin typeface="QHSLUM+Cambria Math"/>
                <a:cs typeface="QHSLUM+Cambria Math"/>
              </a:rPr>
              <a:t>ꢀ</a:t>
            </a:r>
          </a:p>
          <a:p>
            <a:pPr marL="9144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HSLUM+Cambria Math"/>
                <a:cs typeface="QHSLUM+Cambria Math"/>
              </a:rPr>
              <a:t>푉</a:t>
            </a:r>
          </a:p>
          <a:p>
            <a:pPr marL="71627" marR="0">
              <a:lnSpc>
                <a:spcPts val="942"/>
              </a:lnSpc>
              <a:spcBef>
                <a:spcPts val="5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QHSLUM+Cambria Math"/>
                <a:cs typeface="QHSLUM+Cambria Math"/>
              </a:rPr>
              <a:t>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1999986"/>
            <a:ext cx="5859538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Fig.4.1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a),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86">
                <a:solidFill>
                  <a:srgbClr val="000000"/>
                </a:solidFill>
                <a:latin typeface="QHSLUM+Cambria Math"/>
                <a:cs typeface="QHSLUM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QHSLUM+Cambria Math"/>
                <a:cs typeface="QHSLUM+Cambria Math"/>
              </a:rPr>
              <a:t>퐿</a:t>
            </a:r>
            <a:r>
              <a:rPr sz="1500" spc="154" baseline="-20571">
                <a:solidFill>
                  <a:srgbClr val="000000"/>
                </a:solidFill>
                <a:latin typeface="QHSLUM+Cambria Math"/>
                <a:cs typeface="QHSLUM+Cambria Math"/>
              </a:rPr>
              <a:t> </a:t>
            </a:r>
            <a:r>
              <a:rPr sz="1400">
                <a:solidFill>
                  <a:srgbClr val="000000"/>
                </a:solidFill>
                <a:latin typeface="QHSLUM+Cambria Math"/>
                <a:cs typeface="QHSLUM+Cambria Math"/>
              </a:rPr>
              <a:t>=</a:t>
            </a:r>
            <a:r>
              <a:rPr sz="1400" spc="1550">
                <a:solidFill>
                  <a:srgbClr val="000000"/>
                </a:solidFill>
                <a:latin typeface="QHSLUM+Cambria Math"/>
                <a:cs typeface="QHSLUM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loss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two wires is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5215874"/>
            <a:ext cx="6930379" cy="69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Comparing the power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loss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a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single-phase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system,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(b)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277102" y="6029020"/>
            <a:ext cx="438308" cy="523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295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10" baseline="25500">
                <a:solidFill>
                  <a:srgbClr val="000000"/>
                </a:solidFill>
                <a:latin typeface="QHSLUM+Cambria Math"/>
                <a:cs typeface="QHSLUM+Cambria Math"/>
              </a:rPr>
              <a:t>푃</a:t>
            </a:r>
            <a:r>
              <a:rPr sz="800">
                <a:solidFill>
                  <a:srgbClr val="000000"/>
                </a:solidFill>
                <a:latin typeface="QHSLUM+Cambria Math"/>
                <a:cs typeface="QHSLUM+Cambria Math"/>
              </a:rPr>
              <a:t>ꢀ</a:t>
            </a:r>
          </a:p>
          <a:p>
            <a:pPr marL="0" marR="0">
              <a:lnSpc>
                <a:spcPts val="1172"/>
              </a:lnSpc>
              <a:spcBef>
                <a:spcPts val="153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HSLUM+Cambria Math"/>
                <a:cs typeface="QHSLUM+Cambria Math"/>
              </a:rPr>
              <a:t>√3</a:t>
            </a:r>
            <a:r>
              <a:rPr sz="1000" spc="-10">
                <a:solidFill>
                  <a:srgbClr val="000000"/>
                </a:solidFill>
                <a:latin typeface="QHSLUM+Cambria Math"/>
                <a:cs typeface="QHSLUM+Cambria Math"/>
              </a:rPr>
              <a:t> </a:t>
            </a:r>
            <a:r>
              <a:rPr sz="1000">
                <a:solidFill>
                  <a:srgbClr val="000000"/>
                </a:solidFill>
                <a:latin typeface="QHSLUM+Cambria Math"/>
                <a:cs typeface="QHSLUM+Cambria Math"/>
              </a:rPr>
              <a:t>푉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6084941"/>
            <a:ext cx="4416506" cy="503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three-wire three-phase system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Fig.4.1(b), </a:t>
            </a:r>
            <a:r>
              <a:rPr sz="1400" spc="-86">
                <a:solidFill>
                  <a:srgbClr val="0070C0"/>
                </a:solidFill>
                <a:latin typeface="QHSLUM+Cambria Math"/>
                <a:cs typeface="QHSLUM+Cambria Math"/>
              </a:rPr>
              <a:t>퐼</a:t>
            </a:r>
            <a:r>
              <a:rPr sz="1500" baseline="-22285">
                <a:solidFill>
                  <a:srgbClr val="0070C0"/>
                </a:solidFill>
                <a:latin typeface="QHSLUM+Cambria Math"/>
                <a:cs typeface="QHSLUM+Cambria Math"/>
              </a:rPr>
              <a:t>퐿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329048" y="6067120"/>
            <a:ext cx="2139323" cy="49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37714">
                <a:solidFill>
                  <a:srgbClr val="0070C0"/>
                </a:solidFill>
                <a:latin typeface="QHSLUM+Cambria Math"/>
                <a:cs typeface="QHSLUM+Cambria Math"/>
              </a:rPr>
              <a:t>′</a:t>
            </a:r>
            <a:r>
              <a:rPr sz="1500" spc="212" baseline="37714">
                <a:solidFill>
                  <a:srgbClr val="0070C0"/>
                </a:solidFill>
                <a:latin typeface="QHSLUM+Cambria Math"/>
                <a:cs typeface="QHSLUM+Cambria Math"/>
              </a:rPr>
              <a:t> </a:t>
            </a:r>
            <a:r>
              <a:rPr sz="1400">
                <a:solidFill>
                  <a:srgbClr val="0070C0"/>
                </a:solidFill>
                <a:latin typeface="QHSLUM+Cambria Math"/>
                <a:cs typeface="QHSLUM+Cambria Math"/>
              </a:rPr>
              <a:t>=</a:t>
            </a:r>
            <a:r>
              <a:rPr sz="1400" spc="385">
                <a:solidFill>
                  <a:srgbClr val="0070C0"/>
                </a:solidFill>
                <a:latin typeface="QHSLUM+Cambria Math"/>
                <a:cs typeface="QHSLUM+Cambria Math"/>
              </a:rPr>
              <a:t> </a:t>
            </a:r>
            <a:r>
              <a:rPr sz="1400">
                <a:solidFill>
                  <a:srgbClr val="000000"/>
                </a:solidFill>
                <a:latin typeface="QHSLUM+Cambria Math"/>
                <a:cs typeface="QHSLUM+Cambria Math"/>
              </a:rPr>
              <a:t>|퐼</a:t>
            </a:r>
            <a:r>
              <a:rPr sz="1400" spc="311">
                <a:solidFill>
                  <a:srgbClr val="000000"/>
                </a:solidFill>
                <a:latin typeface="QHSLUM+Cambria Math"/>
                <a:cs typeface="QHSLUM+Cambria Math"/>
              </a:rPr>
              <a:t> </a:t>
            </a:r>
            <a:r>
              <a:rPr sz="1400">
                <a:solidFill>
                  <a:srgbClr val="000000"/>
                </a:solidFill>
                <a:latin typeface="QHSLUM+Cambria Math"/>
                <a:cs typeface="QHSLUM+Cambria Math"/>
              </a:rPr>
              <a:t>|</a:t>
            </a:r>
            <a:r>
              <a:rPr sz="1400" spc="389">
                <a:solidFill>
                  <a:srgbClr val="000000"/>
                </a:solidFill>
                <a:latin typeface="QHSLUM+Cambria Math"/>
                <a:cs typeface="QHSLUM+Cambria Math"/>
              </a:rPr>
              <a:t> </a:t>
            </a:r>
            <a:r>
              <a:rPr sz="1400">
                <a:solidFill>
                  <a:srgbClr val="0070C0"/>
                </a:solidFill>
                <a:latin typeface="QHSLUM+Cambria Math"/>
                <a:cs typeface="QHSLUM+Cambria Math"/>
              </a:rPr>
              <a:t>=</a:t>
            </a:r>
            <a:r>
              <a:rPr sz="1400" spc="401">
                <a:solidFill>
                  <a:srgbClr val="0070C0"/>
                </a:solidFill>
                <a:latin typeface="QHSLUM+Cambria Math"/>
                <a:cs typeface="QHSLUM+Cambria Math"/>
              </a:rPr>
              <a:t> </a:t>
            </a:r>
            <a:r>
              <a:rPr sz="1400">
                <a:solidFill>
                  <a:srgbClr val="000000"/>
                </a:solidFill>
                <a:latin typeface="QHSLUM+Cambria Math"/>
                <a:cs typeface="QHSLUM+Cambria Math"/>
              </a:rPr>
              <a:t>|퐼</a:t>
            </a:r>
            <a:r>
              <a:rPr sz="1400" spc="288">
                <a:solidFill>
                  <a:srgbClr val="000000"/>
                </a:solidFill>
                <a:latin typeface="QHSLUM+Cambria Math"/>
                <a:cs typeface="QHSLUM+Cambria Math"/>
              </a:rPr>
              <a:t> </a:t>
            </a:r>
            <a:r>
              <a:rPr sz="1400">
                <a:solidFill>
                  <a:srgbClr val="000000"/>
                </a:solidFill>
                <a:latin typeface="QHSLUM+Cambria Math"/>
                <a:cs typeface="QHSLUM+Cambria Math"/>
              </a:rPr>
              <a:t>|</a:t>
            </a:r>
            <a:r>
              <a:rPr sz="1400" spc="76">
                <a:solidFill>
                  <a:srgbClr val="000000"/>
                </a:solidFill>
                <a:latin typeface="QHSLUM+Cambria Math"/>
                <a:cs typeface="QHSLUM+Cambria Math"/>
              </a:rPr>
              <a:t> </a:t>
            </a:r>
            <a:r>
              <a:rPr sz="1400">
                <a:solidFill>
                  <a:srgbClr val="000000"/>
                </a:solidFill>
                <a:latin typeface="QHSLUM+Cambria Math"/>
                <a:cs typeface="QHSLUM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QHSLUM+Cambria Math"/>
                <a:cs typeface="QHSLUM+Cambria Math"/>
              </a:rPr>
              <a:t> </a:t>
            </a:r>
            <a:r>
              <a:rPr sz="1400">
                <a:solidFill>
                  <a:srgbClr val="000000"/>
                </a:solidFill>
                <a:latin typeface="QHSLUM+Cambria Math"/>
                <a:cs typeface="QHSLUM+Cambria Math"/>
              </a:rPr>
              <a:t>|퐼</a:t>
            </a:r>
            <a:r>
              <a:rPr sz="1400" spc="203">
                <a:solidFill>
                  <a:srgbClr val="000000"/>
                </a:solidFill>
                <a:latin typeface="QHSLUM+Cambria Math"/>
                <a:cs typeface="QHSLUM+Cambria Math"/>
              </a:rPr>
              <a:t> </a:t>
            </a:r>
            <a:r>
              <a:rPr sz="1400">
                <a:solidFill>
                  <a:srgbClr val="000000"/>
                </a:solidFill>
                <a:latin typeface="QHSLUM+Cambria Math"/>
                <a:cs typeface="QHSLUM+Cambria Math"/>
              </a:rPr>
              <a:t>|</a:t>
            </a:r>
            <a:r>
              <a:rPr sz="1400" spc="88">
                <a:solidFill>
                  <a:srgbClr val="000000"/>
                </a:solidFill>
                <a:latin typeface="QHSLUM+Cambria Math"/>
                <a:cs typeface="QHSLUM+Cambria Math"/>
              </a:rPr>
              <a:t> </a:t>
            </a:r>
            <a:r>
              <a:rPr sz="1400">
                <a:solidFill>
                  <a:srgbClr val="000000"/>
                </a:solidFill>
                <a:latin typeface="QHSLUM+Cambria Math"/>
                <a:cs typeface="QHSLUM+Cambria Math"/>
              </a:rPr>
              <a:t>=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635495" y="6095476"/>
            <a:ext cx="61401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777104" y="6170752"/>
            <a:ext cx="135050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HSLUM+Cambria Math"/>
                <a:cs typeface="QHSLUM+Cambria Math"/>
              </a:rPr>
              <a:t>푎</a:t>
            </a:r>
            <a:r>
              <a:rPr sz="1000" spc="3645">
                <a:solidFill>
                  <a:srgbClr val="000000"/>
                </a:solidFill>
                <a:latin typeface="QHSLUM+Cambria Math"/>
                <a:cs typeface="QHSLUM+Cambria Math"/>
              </a:rPr>
              <a:t> </a:t>
            </a:r>
            <a:r>
              <a:rPr sz="1000">
                <a:solidFill>
                  <a:srgbClr val="000000"/>
                </a:solidFill>
                <a:latin typeface="QHSLUM+Cambria Math"/>
                <a:cs typeface="QHSLUM+Cambria Math"/>
              </a:rPr>
              <a:t>푏</a:t>
            </a:r>
            <a:r>
              <a:rPr sz="1000" spc="3320">
                <a:solidFill>
                  <a:srgbClr val="000000"/>
                </a:solidFill>
                <a:latin typeface="QHSLUM+Cambria Math"/>
                <a:cs typeface="QHSLUM+Cambria Math"/>
              </a:rPr>
              <a:t> </a:t>
            </a:r>
            <a:r>
              <a:rPr sz="1000">
                <a:solidFill>
                  <a:srgbClr val="000000"/>
                </a:solidFill>
                <a:latin typeface="QHSLUM+Cambria Math"/>
                <a:cs typeface="QHSLUM+Cambria Math"/>
              </a:rPr>
              <a:t>푐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523990" y="6273170"/>
            <a:ext cx="214322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QHSLUM+Cambria Math"/>
                <a:cs typeface="QHSLUM+Cambria Math"/>
              </a:rPr>
              <a:t>ꢀ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6374368"/>
            <a:ext cx="377462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Eq.(4.10). 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loss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three wires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7188184"/>
            <a:ext cx="7371803" cy="674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Equations (4.14)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(4.15)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 that for the same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delivered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350" i="1" spc="13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same line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i="1" baseline="-11143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88033" y="8197136"/>
            <a:ext cx="505561" cy="613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3" marR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sz="1150">
                <a:solidFill>
                  <a:srgbClr val="000000"/>
                </a:solidFill>
                <a:latin typeface="QHSLUM+Cambria Math"/>
                <a:cs typeface="QHSLUM+Cambria Math"/>
              </a:rPr>
              <a:t>휌ℓ</a:t>
            </a:r>
          </a:p>
          <a:p>
            <a:pPr marL="0" marR="0">
              <a:lnSpc>
                <a:spcPts val="1350"/>
              </a:lnSpc>
              <a:spcBef>
                <a:spcPts val="200"/>
              </a:spcBef>
              <a:spcAft>
                <a:spcPct val="0"/>
              </a:spcAft>
            </a:pPr>
            <a:r>
              <a:rPr sz="1150">
                <a:solidFill>
                  <a:srgbClr val="000000"/>
                </a:solidFill>
                <a:latin typeface="QHSLUM+Cambria Math"/>
                <a:cs typeface="QHSLUM+Cambria Math"/>
              </a:rPr>
              <a:t>휋</a:t>
            </a:r>
            <a:r>
              <a:rPr sz="1150" spc="20">
                <a:solidFill>
                  <a:srgbClr val="000000"/>
                </a:solidFill>
                <a:latin typeface="QHSLUM+Cambria Math"/>
                <a:cs typeface="QHSLUM+Cambria Math"/>
              </a:rPr>
              <a:t> </a:t>
            </a:r>
            <a:r>
              <a:rPr sz="1150" spc="50">
                <a:solidFill>
                  <a:srgbClr val="000000"/>
                </a:solidFill>
                <a:latin typeface="QHSLUM+Cambria Math"/>
                <a:cs typeface="QHSLUM+Cambria Math"/>
              </a:rPr>
              <a:t>푟</a:t>
            </a:r>
            <a:r>
              <a:rPr sz="1400" baseline="30260">
                <a:solidFill>
                  <a:srgbClr val="000000"/>
                </a:solidFill>
                <a:latin typeface="QHSLUM+Cambria Math"/>
                <a:cs typeface="QHSLUM+Cambria Math"/>
              </a:rPr>
              <a:t>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568575" y="8197136"/>
            <a:ext cx="389358" cy="390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sz="1150">
                <a:solidFill>
                  <a:srgbClr val="000000"/>
                </a:solidFill>
                <a:latin typeface="QHSLUM+Cambria Math"/>
                <a:cs typeface="QHSLUM+Cambria Math"/>
              </a:rPr>
              <a:t>휌ℓ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8264333"/>
            <a:ext cx="927445" cy="519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 </a:t>
            </a:r>
            <a:r>
              <a:rPr sz="1600">
                <a:solidFill>
                  <a:srgbClr val="000000"/>
                </a:solidFill>
                <a:latin typeface="QHSLUM+Cambria Math"/>
                <a:cs typeface="QHSLUM+Cambria Math"/>
              </a:rPr>
              <a:t>푅</a:t>
            </a:r>
            <a:r>
              <a:rPr sz="1600" spc="139">
                <a:solidFill>
                  <a:srgbClr val="000000"/>
                </a:solidFill>
                <a:latin typeface="QHSLUM+Cambria Math"/>
                <a:cs typeface="QHSLUM+Cambria Math"/>
              </a:rPr>
              <a:t> </a:t>
            </a:r>
            <a:r>
              <a:rPr sz="1600">
                <a:solidFill>
                  <a:srgbClr val="000000"/>
                </a:solidFill>
                <a:latin typeface="QHSLUM+Cambria Math"/>
                <a:cs typeface="QHSLUM+Cambria Math"/>
              </a:rPr>
              <a:t>=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626361" y="8242855"/>
            <a:ext cx="1032678" cy="541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47">
                <a:solidFill>
                  <a:srgbClr val="000000"/>
                </a:solidFill>
                <a:latin typeface="QHSLUM+Cambria Math"/>
                <a:cs typeface="QHSLUM+Cambria Math"/>
              </a:rPr>
              <a:t>푅</a:t>
            </a:r>
            <a:r>
              <a:rPr sz="1700" baseline="39932">
                <a:solidFill>
                  <a:srgbClr val="000000"/>
                </a:solidFill>
                <a:latin typeface="QHSLUM+Cambria Math"/>
                <a:cs typeface="QHSLUM+Cambria Math"/>
              </a:rPr>
              <a:t>′</a:t>
            </a:r>
            <a:r>
              <a:rPr sz="1700" spc="142" baseline="39932">
                <a:solidFill>
                  <a:srgbClr val="000000"/>
                </a:solidFill>
                <a:latin typeface="QHSLUM+Cambria Math"/>
                <a:cs typeface="QHSLUM+Cambria Math"/>
              </a:rPr>
              <a:t> </a:t>
            </a:r>
            <a:r>
              <a:rPr sz="1600">
                <a:solidFill>
                  <a:srgbClr val="000000"/>
                </a:solidFill>
                <a:latin typeface="QHSLUM+Cambria Math"/>
                <a:cs typeface="QHSLUM+Cambria Math"/>
              </a:rPr>
              <a:t>=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751454" y="8298037"/>
            <a:ext cx="4045911" cy="446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2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Where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r'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radii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wires. Thus,</a:t>
            </a:r>
          </a:p>
          <a:p>
            <a:pPr marL="0" marR="0">
              <a:lnSpc>
                <a:spcPts val="1111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QHSLUM+Cambria Math"/>
                <a:cs typeface="QHSLUM+Cambria Math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478658" y="8418730"/>
            <a:ext cx="485280" cy="410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sz="1150">
                <a:solidFill>
                  <a:srgbClr val="000000"/>
                </a:solidFill>
                <a:latin typeface="QHSLUM+Cambria Math"/>
                <a:cs typeface="QHSLUM+Cambria Math"/>
              </a:rPr>
              <a:t>휋</a:t>
            </a:r>
            <a:r>
              <a:rPr sz="1150" spc="20">
                <a:solidFill>
                  <a:srgbClr val="000000"/>
                </a:solidFill>
                <a:latin typeface="QHSLUM+Cambria Math"/>
                <a:cs typeface="QHSLUM+Cambria Math"/>
              </a:rPr>
              <a:t> </a:t>
            </a:r>
            <a:r>
              <a:rPr sz="1150" spc="50">
                <a:solidFill>
                  <a:srgbClr val="000000"/>
                </a:solidFill>
                <a:latin typeface="QHSLUM+Cambria Math"/>
                <a:cs typeface="QHSLUM+Cambria Math"/>
              </a:rPr>
              <a:t>푟</a:t>
            </a:r>
            <a:r>
              <a:rPr sz="1400" baseline="30260">
                <a:solidFill>
                  <a:srgbClr val="000000"/>
                </a:solidFill>
                <a:latin typeface="QHSLUM+Cambria Math"/>
                <a:cs typeface="QHSLUM+Cambria Math"/>
              </a:rPr>
              <a:t>ꢁ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297170" y="9325226"/>
            <a:ext cx="364688" cy="41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59" marR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sz="1150">
                <a:solidFill>
                  <a:srgbClr val="000000"/>
                </a:solidFill>
                <a:latin typeface="QHSLUM+Cambria Math"/>
                <a:cs typeface="QHSLUM+Cambria Math"/>
              </a:rPr>
              <a:t>ꢃ</a:t>
            </a:r>
          </a:p>
          <a:p>
            <a:pPr marL="0" marR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sz="1150">
                <a:solidFill>
                  <a:srgbClr val="000000"/>
                </a:solidFill>
                <a:latin typeface="QHSLUM+Cambria Math"/>
                <a:cs typeface="QHSLUM+Cambria Math"/>
              </a:rPr>
              <a:t>′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667377" y="9354181"/>
            <a:ext cx="303728" cy="390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sz="1150">
                <a:solidFill>
                  <a:srgbClr val="000000"/>
                </a:solidFill>
                <a:latin typeface="QHSLUM+Cambria Math"/>
                <a:cs typeface="QHSLUM+Cambria Math"/>
              </a:rPr>
              <a:t>ꢃ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9375278"/>
            <a:ext cx="7430242" cy="505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the same power loss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tolerated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both systems, then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QHSLUM+Cambria Math"/>
                <a:cs typeface="QHSLUM+Cambria Math"/>
              </a:rPr>
              <a:t>ꢂ</a:t>
            </a:r>
            <a:r>
              <a:rPr sz="1600" spc="902">
                <a:solidFill>
                  <a:srgbClr val="000000"/>
                </a:solidFill>
                <a:latin typeface="QHSLUM+Cambria Math"/>
                <a:cs typeface="QHSLUM+Cambria Math"/>
              </a:rPr>
              <a:t> </a:t>
            </a:r>
            <a:r>
              <a:rPr sz="1400">
                <a:solidFill>
                  <a:srgbClr val="000000"/>
                </a:solidFill>
                <a:latin typeface="QHSLUM+Cambria Math"/>
                <a:cs typeface="QHSLUM+Cambria Math"/>
              </a:rPr>
              <a:t>=</a:t>
            </a:r>
            <a:r>
              <a:rPr sz="1400" spc="146">
                <a:solidFill>
                  <a:srgbClr val="000000"/>
                </a:solidFill>
                <a:latin typeface="QHSLUM+Cambria Math"/>
                <a:cs typeface="QHSLUM+Cambria Math"/>
              </a:rPr>
              <a:t> </a:t>
            </a:r>
            <a:r>
              <a:rPr sz="1400">
                <a:solidFill>
                  <a:srgbClr val="000000"/>
                </a:solidFill>
                <a:latin typeface="QHSLUM+Cambria Math"/>
                <a:cs typeface="QHSLUM+Cambria Math"/>
              </a:rPr>
              <a:t>ꢄ</a:t>
            </a:r>
            <a:r>
              <a:rPr sz="1400" spc="359">
                <a:solidFill>
                  <a:srgbClr val="000000"/>
                </a:solidFill>
                <a:latin typeface="QHSLUM+Cambria Math"/>
                <a:cs typeface="QHSLUM+Cambria Math"/>
              </a:rPr>
              <a:t> </a:t>
            </a:r>
            <a:r>
              <a:rPr sz="1600">
                <a:solidFill>
                  <a:srgbClr val="000000"/>
                </a:solidFill>
                <a:latin typeface="QHSLUM+Cambria Math"/>
                <a:cs typeface="QHSLUM+Cambria Math"/>
              </a:rPr>
              <a:t>ꢂ</a:t>
            </a:r>
            <a:r>
              <a:rPr sz="1600" spc="914">
                <a:solidFill>
                  <a:srgbClr val="000000"/>
                </a:solidFill>
                <a:latin typeface="QHSLUM+Cambria Math"/>
                <a:cs typeface="QHSLUM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The ratio of material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9616246"/>
            <a:ext cx="558116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required 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determined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number of wires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their volumes, so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22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13229" y="2565320"/>
            <a:ext cx="364688" cy="419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 marR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sz="1150">
                <a:solidFill>
                  <a:srgbClr val="000000"/>
                </a:solidFill>
                <a:latin typeface="TISLTS+Cambria Math"/>
                <a:cs typeface="TISLTS+Cambria Math"/>
              </a:rPr>
              <a:t>2</a:t>
            </a:r>
          </a:p>
          <a:p>
            <a:pPr marL="0" marR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sz="1150">
                <a:solidFill>
                  <a:srgbClr val="000000"/>
                </a:solidFill>
                <a:latin typeface="TISLTS+Cambria Math"/>
                <a:cs typeface="TISLTS+Cambria Math"/>
              </a:rPr>
              <a:t>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85392" y="2594276"/>
            <a:ext cx="303728" cy="390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sz="1150">
                <a:solidFill>
                  <a:srgbClr val="000000"/>
                </a:solidFill>
                <a:latin typeface="TISLTS+Cambria Math"/>
                <a:cs typeface="TISLTS+Cambria Math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615372"/>
            <a:ext cx="7455780" cy="1319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ISLTS+Cambria Math"/>
                <a:cs typeface="TISLTS+Cambria Math"/>
              </a:rPr>
              <a:t>푟</a:t>
            </a:r>
            <a:r>
              <a:rPr sz="1600" spc="902">
                <a:solidFill>
                  <a:srgbClr val="000000"/>
                </a:solidFill>
                <a:latin typeface="TISLTS+Cambria Math"/>
                <a:cs typeface="TISLTS+Cambria Math"/>
              </a:rPr>
              <a:t> </a:t>
            </a:r>
            <a:r>
              <a:rPr sz="1400">
                <a:solidFill>
                  <a:srgbClr val="000000"/>
                </a:solidFill>
                <a:latin typeface="TISLTS+Cambria Math"/>
                <a:cs typeface="TISLTS+Cambria Math"/>
              </a:rPr>
              <a:t>=</a:t>
            </a:r>
            <a:r>
              <a:rPr sz="1400" spc="133">
                <a:solidFill>
                  <a:srgbClr val="000000"/>
                </a:solidFill>
                <a:latin typeface="TISLTS+Cambria Math"/>
                <a:cs typeface="TISLTS+Cambria Math"/>
              </a:rPr>
              <a:t> </a:t>
            </a:r>
            <a:r>
              <a:rPr sz="1400">
                <a:solidFill>
                  <a:srgbClr val="000000"/>
                </a:solidFill>
                <a:latin typeface="TISLTS+Cambria Math"/>
                <a:cs typeface="TISLTS+Cambria Math"/>
              </a:rPr>
              <a:t>ꢀ</a:t>
            </a:r>
            <a:r>
              <a:rPr sz="1400" spc="356">
                <a:solidFill>
                  <a:srgbClr val="000000"/>
                </a:solidFill>
                <a:latin typeface="TISLTS+Cambria Math"/>
                <a:cs typeface="TISLTS+Cambria Math"/>
              </a:rPr>
              <a:t> </a:t>
            </a:r>
            <a:r>
              <a:rPr sz="1600">
                <a:solidFill>
                  <a:srgbClr val="000000"/>
                </a:solidFill>
                <a:latin typeface="TISLTS+Cambria Math"/>
                <a:cs typeface="TISLTS+Cambria Math"/>
              </a:rPr>
              <a:t>푟</a:t>
            </a:r>
            <a:r>
              <a:rPr sz="1600" spc="927">
                <a:solidFill>
                  <a:srgbClr val="000000"/>
                </a:solidFill>
                <a:latin typeface="TISLTS+Cambria Math"/>
                <a:cs typeface="TISLT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(4.18)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single-phase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uses</a:t>
            </a:r>
            <a:r>
              <a:rPr sz="14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33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percent</a:t>
            </a:r>
          </a:p>
          <a:p>
            <a:pPr marL="0" marR="0">
              <a:lnSpc>
                <a:spcPts val="1554"/>
              </a:lnSpc>
              <a:spcBef>
                <a:spcPts val="3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sz="14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material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threephase</a:t>
            </a:r>
            <a:r>
              <a:rPr sz="140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uses</a:t>
            </a:r>
            <a:r>
              <a:rPr sz="1400" spc="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75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percent</a:t>
            </a:r>
            <a:r>
              <a:rPr sz="14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material</a:t>
            </a:r>
            <a:r>
              <a:rPr sz="14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4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single-phase</a:t>
            </a:r>
            <a:r>
              <a:rPr sz="140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system.</a:t>
            </a:r>
            <a:r>
              <a:rPr sz="14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words,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considerably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less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mate-rial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needed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deliver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.required for a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single-phase system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4056110"/>
            <a:ext cx="7451404" cy="895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35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6:</a:t>
            </a:r>
            <a:r>
              <a:rPr sz="1400" b="1" spc="34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3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average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power,</a:t>
            </a:r>
            <a:r>
              <a:rPr sz="1400" spc="3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reactive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power,</a:t>
            </a:r>
            <a:r>
              <a:rPr sz="140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complex power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load.</a:t>
            </a:r>
          </a:p>
          <a:p>
            <a:pPr marL="0" marR="0">
              <a:lnSpc>
                <a:spcPts val="1554"/>
              </a:lnSpc>
              <a:spcBef>
                <a:spcPts val="22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23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3702542"/>
            <a:ext cx="7454883" cy="896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H.W.6:</a:t>
            </a:r>
            <a:r>
              <a:rPr sz="1400" b="1" spc="53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Y-Y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complex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load.</a:t>
            </a:r>
          </a:p>
          <a:p>
            <a:pPr marL="0" marR="0">
              <a:lnSpc>
                <a:spcPts val="1554"/>
              </a:lnSpc>
              <a:spcBef>
                <a:spcPts val="23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5177774"/>
            <a:ext cx="114471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10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7: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01038" y="5177774"/>
            <a:ext cx="612117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motor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regarded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Y-load.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threephase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5383514"/>
            <a:ext cx="7447364" cy="895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motor</a:t>
            </a:r>
            <a:r>
              <a:rPr sz="14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draws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5.6</a:t>
            </a:r>
            <a:r>
              <a:rPr sz="1400" spc="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kW</a:t>
            </a:r>
            <a:r>
              <a:rPr sz="140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220</a:t>
            </a:r>
            <a:r>
              <a:rPr sz="140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18.2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 power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 of the motor.</a:t>
            </a:r>
          </a:p>
          <a:p>
            <a:pPr marL="0" marR="0">
              <a:lnSpc>
                <a:spcPts val="1554"/>
              </a:lnSpc>
              <a:spcBef>
                <a:spcPts val="23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9069181"/>
            <a:ext cx="7456268" cy="1098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H.W.7:</a:t>
            </a:r>
            <a:r>
              <a:rPr sz="1400" b="1" spc="3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required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30-kW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motor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having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</a:p>
          <a:p>
            <a:pPr marL="0" marR="0">
              <a:lnSpc>
                <a:spcPts val="1554"/>
              </a:lnSpc>
              <a:spcBef>
                <a:spcPts val="1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 of 0.85 lagging if it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 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 with a line voltage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440 V.</a:t>
            </a:r>
          </a:p>
          <a:p>
            <a:pPr marL="0" marR="0">
              <a:lnSpc>
                <a:spcPts val="1554"/>
              </a:lnSpc>
              <a:spcBef>
                <a:spcPts val="22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46.31 A.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24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64345"/>
            <a:ext cx="7455376" cy="1713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8:</a:t>
            </a:r>
            <a:r>
              <a:rPr sz="1400" b="1" spc="140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 loads are connected to a 240-kV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rms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60-Hz line, as shown 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Fig.(a).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draws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kW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0.6</a:t>
            </a:r>
            <a:r>
              <a:rPr sz="14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lagging,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draws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45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kVAR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0.8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lagging.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Assuming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abc</a:t>
            </a:r>
            <a:r>
              <a:rPr sz="1400" i="1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sequence,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determine: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complex,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real,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reactive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powers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absorbed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combined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load,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currents,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kVAR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rating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capacitors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∆-connected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 raise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factor to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0.9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lagging and the capacitance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 capacitor.</a:t>
            </a:r>
          </a:p>
          <a:p>
            <a:pPr marL="0" marR="0">
              <a:lnSpc>
                <a:spcPts val="1554"/>
              </a:lnSpc>
              <a:spcBef>
                <a:spcPts val="23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25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26</a:t>
            </a:r>
          </a:p>
        </p:txBody>
      </p:sp>
      <p:sp>
        <p:nvSpPr>
          <p:cNvPr id="1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64345"/>
            <a:ext cx="7453258" cy="1690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H.W.8:</a:t>
            </a:r>
            <a:r>
              <a:rPr sz="1400" b="1" spc="47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Assume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Fig.(a)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7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8</a:t>
            </a:r>
            <a:r>
              <a:rPr sz="1400" b="1" spc="7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supplied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840-V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rms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60-Hz line. Load 1 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Y-connected with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(30 + j40)</a:t>
            </a:r>
            <a:r>
              <a:rPr sz="1400" b="1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 b="1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 phase, while load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 is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motor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drawing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48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kW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0.8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lagging.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Assuming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abc</a:t>
            </a:r>
            <a:r>
              <a:rPr sz="1400" i="1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sequence, calculate: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the complex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absorbed by the combined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load, (b)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Kvar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rating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capacitors</a:t>
            </a:r>
            <a:r>
              <a:rPr sz="1400" spc="5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∆-connected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raise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unity,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drawn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supply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unity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condition.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818241"/>
            <a:ext cx="9104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0936" y="3950834"/>
            <a:ext cx="2956843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5) Unbalanced Three-Phase Systems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4176506"/>
            <a:ext cx="7453825" cy="1508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 system is caused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 possible situations: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and/or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angles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unequal.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(2) load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impedances are unequal.</a:t>
            </a:r>
          </a:p>
          <a:p>
            <a:pPr marL="0" marR="0">
              <a:lnSpc>
                <a:spcPts val="1568"/>
              </a:lnSpc>
              <a:spcBef>
                <a:spcPts val="20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sz="1400" spc="2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unbalanced</a:t>
            </a:r>
            <a:r>
              <a:rPr sz="1400" spc="185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system</a:t>
            </a:r>
            <a:r>
              <a:rPr sz="1400" spc="206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2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due</a:t>
            </a:r>
            <a:r>
              <a:rPr sz="1400" spc="18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400" spc="19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unbalanced</a:t>
            </a:r>
            <a:r>
              <a:rPr sz="1400" spc="18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voltage</a:t>
            </a:r>
            <a:r>
              <a:rPr sz="1400" spc="19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sources</a:t>
            </a:r>
            <a:r>
              <a:rPr sz="1400" spc="20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sz="1400" spc="18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sz="1400" spc="19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unbalanced</a:t>
            </a:r>
          </a:p>
          <a:p>
            <a:pPr marL="0" marR="0">
              <a:lnSpc>
                <a:spcPts val="1568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load.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5441426"/>
            <a:ext cx="4270253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simplify</a:t>
            </a:r>
            <a:r>
              <a:rPr sz="1400" spc="5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analysis,</a:t>
            </a:r>
            <a:r>
              <a:rPr sz="1400" spc="5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5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assume</a:t>
            </a:r>
            <a:r>
              <a:rPr sz="1400" spc="5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voltages,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 load.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5851636"/>
            <a:ext cx="4277299" cy="1689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</a:t>
            </a:r>
            <a:r>
              <a:rPr sz="1400" spc="6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6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systems</a:t>
            </a:r>
            <a:r>
              <a:rPr sz="1400" spc="6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6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solved</a:t>
            </a:r>
            <a:r>
              <a:rPr sz="1400" spc="6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direct</a:t>
            </a:r>
            <a:r>
              <a:rPr sz="1400" spc="6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application</a:t>
            </a:r>
            <a:r>
              <a:rPr sz="1400" spc="6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00" spc="6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6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nodal</a:t>
            </a:r>
            <a:r>
              <a:rPr sz="1400" spc="6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analysis.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Fig.5.1</a:t>
            </a:r>
            <a:r>
              <a:rPr sz="1400" spc="16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example</a:t>
            </a:r>
            <a:r>
              <a:rPr sz="14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6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6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6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consists</a:t>
            </a:r>
            <a:r>
              <a:rPr sz="1400" spc="6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6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9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(not</a:t>
            </a:r>
            <a:r>
              <a:rPr sz="1400" spc="8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9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figure)</a:t>
            </a:r>
            <a:r>
              <a:rPr sz="1400" spc="8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9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Y-connected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(shown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figure).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unbalanced,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b="1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6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5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798698" y="7146162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092830" y="7146162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46042" y="7146162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7282672"/>
            <a:ext cx="4268235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equal.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determined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Ohm’s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law as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58233" y="7901416"/>
            <a:ext cx="2138543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Fig.5.1</a:t>
            </a:r>
            <a:r>
              <a:rPr sz="1400" spc="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 three-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 Y -connected load.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8538829"/>
            <a:ext cx="7320436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 set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 line currents produces current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neutral line, which 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 zero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balanced system. Applying KCL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00" i="1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gives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neutral line current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27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6057"/>
            <a:ext cx="7455998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a three-wire system where the neutral line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absent, we can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still find the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currents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="1" baseline="-6857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4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analysis.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KCL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satisfied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1123" y="1619503"/>
            <a:ext cx="2350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08252" y="1619503"/>
            <a:ext cx="22218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68670" y="161950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147561" y="1619503"/>
            <a:ext cx="2350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487414" y="1619503"/>
            <a:ext cx="22218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1754489"/>
            <a:ext cx="7452221" cy="1690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 case. The same could be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done for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∆ -Y, Y-∆</a:t>
            </a:r>
            <a:r>
              <a:rPr sz="1400" spc="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∆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∆ three-wire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mentioned</a:t>
            </a:r>
            <a:r>
              <a:rPr sz="140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earlier,</a:t>
            </a:r>
            <a:r>
              <a:rPr sz="1400" spc="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long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distance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transmission,</a:t>
            </a:r>
            <a:r>
              <a:rPr sz="140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conductors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multiples</a:t>
            </a:r>
            <a:r>
              <a:rPr sz="140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(multiple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three-wire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systems)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used,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earth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itself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acting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neutral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conductor.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an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 system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requires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 phase using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(4.6)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(4.9). The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 power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 simply three times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 phase but the sum of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powers in the three phases.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3448034"/>
            <a:ext cx="7455995" cy="669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1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9: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Y-load of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Fig.5.1</a:t>
            </a:r>
            <a:r>
              <a:rPr sz="1400" spc="2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100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 and the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acb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sequence.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neutral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current.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Take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5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=15</a:t>
            </a:r>
            <a:r>
              <a:rPr sz="1400" b="1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Ω,</a:t>
            </a:r>
            <a:r>
              <a:rPr sz="1400" b="1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6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00" b="1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63870" y="3723004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412738" y="3723004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3857990"/>
            <a:ext cx="2929987" cy="892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j5 Ω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 b="1" spc="-2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b="1" baseline="-6857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350" b="1" spc="20" baseline="-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6 - j8 Ω</a:t>
            </a:r>
          </a:p>
          <a:p>
            <a:pPr marL="0" marR="0">
              <a:lnSpc>
                <a:spcPts val="1554"/>
              </a:lnSpc>
              <a:spcBef>
                <a:spcPts val="18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54"/>
              </a:lnSpc>
              <a:spcBef>
                <a:spcPts val="2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 Eq.(5.1), the line currents are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6314932"/>
            <a:ext cx="391431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 Eq.(5.2), the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neutral line is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7637764"/>
            <a:ext cx="7455148" cy="895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H.W.9:</a:t>
            </a:r>
            <a:r>
              <a:rPr sz="1400" b="1" spc="8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-load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supplied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line-to-line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240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 in the positive sequence. 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line currents. Take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spc="-1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="1" i="1" baseline="-6857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  <a:r>
              <a:rPr sz="1350" b="1" i="1" spc="10" baseline="-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reference.</a:t>
            </a:r>
          </a:p>
          <a:p>
            <a:pPr marL="0" marR="0">
              <a:lnSpc>
                <a:spcPts val="1554"/>
              </a:lnSpc>
              <a:spcBef>
                <a:spcPts val="23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28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64345"/>
            <a:ext cx="7452095" cy="1535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10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10:</a:t>
            </a:r>
            <a:r>
              <a:rPr sz="1400" b="1" spc="8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shown,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find: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currents,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complex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absorbed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load,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complex</a:t>
            </a:r>
            <a:r>
              <a:rPr sz="14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absorbed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source.</a:t>
            </a:r>
          </a:p>
          <a:p>
            <a:pPr marL="0" marR="0">
              <a:lnSpc>
                <a:spcPts val="1554"/>
              </a:lnSpc>
              <a:spcBef>
                <a:spcPts val="23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4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0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00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  <a:r>
              <a:rPr sz="14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4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4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required currents.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798429"/>
            <a:ext cx="111205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mesh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556238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4293854"/>
            <a:ext cx="111205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mesh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5366750"/>
            <a:ext cx="373064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Equations (1)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matrix equation: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29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380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2019-10-29T09:49:33Z</dcterms:modified>
</cp:coreProperties>
</file>